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9"/>
  </p:notesMasterIdLst>
  <p:sldIdLst>
    <p:sldId id="256" r:id="rId2"/>
    <p:sldId id="257" r:id="rId3"/>
    <p:sldId id="258" r:id="rId4"/>
    <p:sldId id="262" r:id="rId5"/>
    <p:sldId id="259" r:id="rId6"/>
    <p:sldId id="260" r:id="rId7"/>
    <p:sldId id="263" r:id="rId8"/>
    <p:sldId id="285" r:id="rId9"/>
    <p:sldId id="264" r:id="rId10"/>
    <p:sldId id="283" r:id="rId11"/>
    <p:sldId id="284" r:id="rId12"/>
    <p:sldId id="281" r:id="rId13"/>
    <p:sldId id="265" r:id="rId14"/>
    <p:sldId id="282" r:id="rId15"/>
    <p:sldId id="278" r:id="rId16"/>
    <p:sldId id="279" r:id="rId17"/>
    <p:sldId id="277" r:id="rId18"/>
    <p:sldId id="266" r:id="rId19"/>
    <p:sldId id="280" r:id="rId20"/>
    <p:sldId id="267" r:id="rId21"/>
    <p:sldId id="273" r:id="rId22"/>
    <p:sldId id="276" r:id="rId23"/>
    <p:sldId id="275" r:id="rId24"/>
    <p:sldId id="268" r:id="rId25"/>
    <p:sldId id="269" r:id="rId26"/>
    <p:sldId id="270" r:id="rId27"/>
    <p:sldId id="27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9950F-08F3-4EC1-A2C1-C1B9F233B730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8608E-0F6A-461E-B3E6-30A59E6DF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602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8608E-0F6A-461E-B3E6-30A59E6DF61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175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50000">
              <a:srgbClr val="9CB86E"/>
            </a:gs>
            <a:gs pos="100000">
              <a:srgbClr val="156B13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4"/>
          <p:cNvSpPr>
            <a:spLocks noChangeArrowheads="1" noChangeShapeType="1" noTextEdit="1"/>
          </p:cNvSpPr>
          <p:nvPr/>
        </p:nvSpPr>
        <p:spPr bwMode="auto">
          <a:xfrm rot="19745570">
            <a:off x="605747" y="1297784"/>
            <a:ext cx="3764115" cy="1827663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dir="10800000" algn="r" rotWithShape="0">
              <a:srgbClr val="30FE0E">
                <a:alpha val="76000"/>
              </a:srgbClr>
            </a:outerShdw>
          </a:effectLst>
          <a:scene3d>
            <a:camera prst="obliqueBottomLeft"/>
            <a:lightRig rig="threePt" dir="t"/>
          </a:scene3d>
        </p:spPr>
        <p:txBody>
          <a:bodyPr wrap="none" fromWordArt="1">
            <a:prstTxWarp prst="textCascadeUp">
              <a:avLst>
                <a:gd name="adj" fmla="val 44444"/>
              </a:avLst>
            </a:prstTxWarp>
          </a:bodyPr>
          <a:lstStyle/>
          <a:p>
            <a:pPr algn="ctr">
              <a:defRPr/>
            </a:pPr>
            <a:r>
              <a:rPr lang="bn-BD" sz="8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170388" dir="20006097" algn="ctr" rotWithShape="0">
                    <a:srgbClr val="A4DE00"/>
                  </a:outerShdw>
                </a:effectLst>
                <a:latin typeface="NikoshBAN"/>
                <a:cs typeface="NikoshBAN"/>
              </a:rPr>
              <a:t>স্বাগতম</a:t>
            </a:r>
            <a:endParaRPr lang="en-US" sz="8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170388" dir="20006097" algn="ctr" rotWithShape="0">
                  <a:srgbClr val="A4DE00"/>
                </a:outerShdw>
              </a:effectLst>
              <a:latin typeface="NikoshBAN"/>
              <a:cs typeface="NikoshBAN"/>
            </a:endParaRPr>
          </a:p>
        </p:txBody>
      </p:sp>
      <p:grpSp>
        <p:nvGrpSpPr>
          <p:cNvPr id="5" name="Group 48"/>
          <p:cNvGrpSpPr>
            <a:grpSpLocks/>
          </p:cNvGrpSpPr>
          <p:nvPr/>
        </p:nvGrpSpPr>
        <p:grpSpPr bwMode="auto">
          <a:xfrm>
            <a:off x="0" y="0"/>
            <a:ext cx="9144000" cy="6857999"/>
            <a:chOff x="0" y="0"/>
            <a:chExt cx="9144000" cy="6858000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pic>
            <p:nvPicPr>
              <p:cNvPr id="50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1400" y="5537200"/>
                <a:ext cx="1752600" cy="132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1400" y="0"/>
                <a:ext cx="1752600" cy="132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524000" cy="1147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3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756275"/>
                <a:ext cx="1463675" cy="1101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9" name="Group 46"/>
            <p:cNvGrpSpPr>
              <a:grpSpLocks/>
            </p:cNvGrpSpPr>
            <p:nvPr/>
          </p:nvGrpSpPr>
          <p:grpSpPr bwMode="auto">
            <a:xfrm>
              <a:off x="0" y="1143000"/>
              <a:ext cx="609600" cy="4648200"/>
              <a:chOff x="0" y="1143000"/>
              <a:chExt cx="609600" cy="4648200"/>
            </a:xfrm>
          </p:grpSpPr>
          <p:pic>
            <p:nvPicPr>
              <p:cNvPr id="42" name="Picture 8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51816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3" name="Picture 9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46482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4" name="Picture 10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40386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" name="Picture 11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5052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" name="Picture 12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8956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7" name="Picture 13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2860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8" name="Picture 14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6764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9" name="Picture 15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1430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0" name="Group 45"/>
            <p:cNvGrpSpPr>
              <a:grpSpLocks/>
            </p:cNvGrpSpPr>
            <p:nvPr/>
          </p:nvGrpSpPr>
          <p:grpSpPr bwMode="auto">
            <a:xfrm>
              <a:off x="8534400" y="1295400"/>
              <a:ext cx="609600" cy="4267200"/>
              <a:chOff x="8534400" y="1295400"/>
              <a:chExt cx="609600" cy="4267200"/>
            </a:xfrm>
          </p:grpSpPr>
          <p:pic>
            <p:nvPicPr>
              <p:cNvPr id="35" name="Picture 26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4400" y="12954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" name="Picture 27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4400" y="19050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" name="Picture 28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4400" y="25146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" name="Picture 29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4400" y="31242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Picture 30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4400" y="37338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0" name="Picture 31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4400" y="43434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" name="Picture 32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4400" y="49530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" name="Group 47"/>
            <p:cNvGrpSpPr>
              <a:grpSpLocks/>
            </p:cNvGrpSpPr>
            <p:nvPr/>
          </p:nvGrpSpPr>
          <p:grpSpPr bwMode="auto">
            <a:xfrm>
              <a:off x="1447800" y="6248400"/>
              <a:ext cx="5943600" cy="609600"/>
              <a:chOff x="1447800" y="6248400"/>
              <a:chExt cx="5943600" cy="609600"/>
            </a:xfrm>
          </p:grpSpPr>
          <p:pic>
            <p:nvPicPr>
              <p:cNvPr id="25" name="Picture 33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81800" y="62484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Picture 34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72200" y="62484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35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62600" y="62484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36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53000" y="62484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37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19600" y="62484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Picture 38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10000" y="62484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39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00400" y="62484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Picture 40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0800" y="62484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" name="Picture 41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57400" y="62484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" name="Picture 42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7800" y="624840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" name="Group 48"/>
            <p:cNvGrpSpPr>
              <a:grpSpLocks/>
            </p:cNvGrpSpPr>
            <p:nvPr/>
          </p:nvGrpSpPr>
          <p:grpSpPr bwMode="auto">
            <a:xfrm>
              <a:off x="1524000" y="0"/>
              <a:ext cx="5867400" cy="609600"/>
              <a:chOff x="1447800" y="0"/>
              <a:chExt cx="6019800" cy="609600"/>
            </a:xfrm>
          </p:grpSpPr>
          <p:pic>
            <p:nvPicPr>
              <p:cNvPr id="13" name="Picture 16" descr="Ra Love you .g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7800" y="0"/>
                <a:ext cx="609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4" name="Group 44"/>
              <p:cNvGrpSpPr>
                <a:grpSpLocks/>
              </p:cNvGrpSpPr>
              <p:nvPr/>
            </p:nvGrpSpPr>
            <p:grpSpPr bwMode="auto">
              <a:xfrm>
                <a:off x="1676400" y="0"/>
                <a:ext cx="5791200" cy="609600"/>
                <a:chOff x="1524000" y="0"/>
                <a:chExt cx="5943600" cy="609600"/>
              </a:xfrm>
            </p:grpSpPr>
            <p:pic>
              <p:nvPicPr>
                <p:cNvPr id="15" name="Picture 17" descr="Ra Love you .gif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57400" y="0"/>
                  <a:ext cx="609600" cy="609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" name="Picture 18" descr="Ra Love you .gif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67000" y="0"/>
                  <a:ext cx="609600" cy="609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7" name="Picture 19" descr="Ra Love you .gif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6600" y="0"/>
                  <a:ext cx="609600" cy="609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8" name="Picture 20" descr="Ra Love you .gif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86200" y="0"/>
                  <a:ext cx="609600" cy="609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Picture 21" descr="Ra Love you .gif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95800" y="0"/>
                  <a:ext cx="609600" cy="609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0" name="Picture 22" descr="Ra Love you .gif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05400" y="0"/>
                  <a:ext cx="609600" cy="609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1" name="Picture 23" descr="Ra Love you .gif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000" y="0"/>
                  <a:ext cx="609600" cy="609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2" name="Picture 24" descr="Ra Love you .gif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24600" y="0"/>
                  <a:ext cx="609600" cy="609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Picture 25" descr="Ra Love you .gif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58000" y="0"/>
                  <a:ext cx="609600" cy="609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43" descr="Ra Love you .gif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24000" y="0"/>
                  <a:ext cx="609600" cy="609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pic>
        <p:nvPicPr>
          <p:cNvPr id="54" name="Picture 5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24663">
            <a:off x="2933273" y="1254501"/>
            <a:ext cx="5561937" cy="447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5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 descr="C:\Documents and Settings\shamim\Desktop\2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9581" y="1142999"/>
            <a:ext cx="3222074" cy="3841705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sp>
        <p:nvSpPr>
          <p:cNvPr id="9" name="Rectangle 8"/>
          <p:cNvSpPr/>
          <p:nvPr/>
        </p:nvSpPr>
        <p:spPr>
          <a:xfrm>
            <a:off x="2200197" y="152400"/>
            <a:ext cx="47436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শিক্ষক পরিচিতি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0981" y="1287959"/>
            <a:ext cx="507061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মোঃ রেজাউল করিম </a:t>
            </a:r>
            <a:endParaRPr lang="en-US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2400" y="2035314"/>
            <a:ext cx="67056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bn-B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সহকারী শিক্ষক </a:t>
            </a:r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(</a:t>
            </a:r>
            <a:r>
              <a:rPr lang="bn-BD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কম্পিউটার</a:t>
            </a:r>
            <a:r>
              <a:rPr lang="en-US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)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3023" y="2667000"/>
            <a:ext cx="558197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bn-BD" sz="3600" b="1" cap="none" spc="0" dirty="0" smtClean="0">
                <a:ln/>
                <a:solidFill>
                  <a:srgbClr val="FF0000"/>
                </a:solidFill>
                <a:effectLst/>
              </a:rPr>
              <a:t>মঙ্গলবাড়ীয়া কামিল মাদরাসা</a:t>
            </a:r>
            <a:endParaRPr lang="en-US" sz="36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2400" y="3276600"/>
            <a:ext cx="442621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cap="none" spc="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পাকুন্দিয়া</a:t>
            </a:r>
            <a:r>
              <a:rPr lang="en-US" sz="3600" b="1" cap="none" spc="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bn-BD" sz="3600" b="1" cap="none" spc="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কিশোরগঞ্জ।</a:t>
            </a:r>
            <a:endParaRPr lang="en-US" sz="36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4131" y="3962400"/>
            <a:ext cx="605806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মোবাইল নং</a:t>
            </a:r>
            <a:r>
              <a:rPr lang="en-US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 ০১৭১৪৭৮৯৮০২</a:t>
            </a:r>
            <a:endParaRPr lang="en-US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8600" y="4608731"/>
            <a:ext cx="641932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ই-</a:t>
            </a:r>
            <a:r>
              <a:rPr lang="en-US" sz="3600" b="1" cap="none" spc="0" dirty="0" err="1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মেইল</a:t>
            </a:r>
            <a:r>
              <a:rPr lang="en-US" sz="3600" b="1" cap="none" spc="0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mdkrkarim@gmail.com</a:t>
            </a:r>
            <a:endParaRPr lang="en-US" sz="3600" b="1" cap="none" spc="0" dirty="0">
              <a:ln w="1905"/>
              <a:solidFill>
                <a:schemeClr val="accent6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493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000">
              <a:srgbClr val="0070C0"/>
            </a:gs>
            <a:gs pos="70000">
              <a:srgbClr val="FF0300"/>
            </a:gs>
            <a:gs pos="89000">
              <a:srgbClr val="4D0808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99923" y="609600"/>
            <a:ext cx="6941131" cy="110799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শ্রেণী</a:t>
            </a:r>
            <a:r>
              <a:rPr lang="en-US" sz="6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- </a:t>
            </a:r>
            <a:r>
              <a:rPr lang="bn-BD" sz="6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সপ্তম</a:t>
            </a:r>
            <a:endParaRPr lang="en-US" sz="6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96290" y="2505670"/>
            <a:ext cx="63514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বিষয়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</a:t>
            </a:r>
            <a:r>
              <a:rPr lang="bn-B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সাধারণ বিজ্ঞান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99923" y="3648670"/>
            <a:ext cx="67441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ffectLst/>
              </a:rPr>
              <a:t>তারিখ</a:t>
            </a:r>
            <a:r>
              <a:rPr lang="en-U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ffectLst/>
              </a:rPr>
              <a:t>- </a:t>
            </a:r>
            <a:r>
              <a:rPr lang="bn-BD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ffectLst/>
              </a:rPr>
              <a:t>২১-</a:t>
            </a:r>
            <a:r>
              <a:rPr lang="en-U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ffectLst/>
              </a:rPr>
              <a:t> </a:t>
            </a:r>
            <a:r>
              <a:rPr lang="bn-BD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ffectLst/>
              </a:rPr>
              <a:t>০৯</a:t>
            </a:r>
            <a:r>
              <a:rPr lang="en-U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ffectLst/>
              </a:rPr>
              <a:t>- ২০১৩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5635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000">
              <a:srgbClr val="0070C0"/>
            </a:gs>
            <a:gs pos="59000">
              <a:srgbClr val="00B050"/>
            </a:gs>
            <a:gs pos="89000">
              <a:srgbClr val="4D0808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00387" y="1828800"/>
            <a:ext cx="626966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পূর্বজ্ঞান</a:t>
            </a:r>
            <a:r>
              <a:rPr lang="bn-BD" sz="8000" b="1" cap="none" spc="0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bn-BD" sz="80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যাচাই</a:t>
            </a:r>
            <a:endParaRPr lang="en-US" sz="8000" b="1" cap="none" spc="0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132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2" descr="2004-09-13_Bangladesh_flood- 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5" y="0"/>
            <a:ext cx="4221185" cy="3241965"/>
          </a:xfrm>
          <a:prstGeom prst="rect">
            <a:avLst/>
          </a:prstGeom>
        </p:spPr>
      </p:pic>
      <p:pic>
        <p:nvPicPr>
          <p:cNvPr id="3" name="Content Placeholder 3" descr="Bangladesh-Floods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0"/>
            <a:ext cx="4753896" cy="3276600"/>
          </a:xfrm>
          <a:prstGeom prst="rect">
            <a:avLst/>
          </a:prstGeom>
        </p:spPr>
      </p:pic>
      <p:pic>
        <p:nvPicPr>
          <p:cNvPr id="4" name="Content Placeholder 4" descr="un climat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29" y="3429910"/>
            <a:ext cx="9075407" cy="339345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Rectangle 7"/>
          <p:cNvSpPr/>
          <p:nvPr/>
        </p:nvSpPr>
        <p:spPr>
          <a:xfrm>
            <a:off x="1141627" y="1038761"/>
            <a:ext cx="207300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বন্যা</a:t>
            </a:r>
            <a:endParaRPr lang="en-US" sz="8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41911" y="4297740"/>
            <a:ext cx="206018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খরা</a:t>
            </a:r>
            <a:endParaRPr lang="en-US" sz="96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99082" y="1923871"/>
            <a:ext cx="373531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নদীভাঙ্গন</a:t>
            </a:r>
            <a:endParaRPr lang="en-US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5003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4578" y="838200"/>
            <a:ext cx="6474849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9600" b="1" cap="none" spc="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পাঠ শিরনাম</a:t>
            </a:r>
            <a:endParaRPr lang="en-US" sz="9600" b="1" cap="none" spc="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5140" y="3429000"/>
            <a:ext cx="843371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400" b="1" i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বাংলাদেশের বন্যা</a:t>
            </a:r>
            <a:r>
              <a:rPr lang="en-US" sz="4400" b="1" i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r>
              <a:rPr lang="bn-BD" sz="4400" b="1" i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নদীভাঙ্গন ও খরা</a:t>
            </a:r>
            <a:endParaRPr lang="en-US" sz="4400" b="1" i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154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3000">
              <a:schemeClr val="accent3">
                <a:lumMod val="60000"/>
                <a:lumOff val="40000"/>
              </a:schemeClr>
            </a:gs>
            <a:gs pos="46000">
              <a:srgbClr val="66008F"/>
            </a:gs>
            <a:gs pos="78000">
              <a:srgbClr val="BA0066"/>
            </a:gs>
            <a:gs pos="84000">
              <a:srgbClr val="FF0000"/>
            </a:gs>
            <a:gs pos="94000">
              <a:srgbClr val="FF8200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92318" y="152400"/>
            <a:ext cx="3759362" cy="11079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6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শিখন ফল</a:t>
            </a:r>
            <a:endParaRPr lang="en-US" sz="6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973" y="1447800"/>
            <a:ext cx="5822427" cy="76944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400" b="1" u="sng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এই পাঠশেষে শিক্ষার্থীরা</a:t>
            </a:r>
            <a:r>
              <a:rPr lang="en-US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-</a:t>
            </a:r>
            <a:endParaRPr lang="en-US" sz="4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0465" y="2438400"/>
            <a:ext cx="630653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400" b="1" i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১</a:t>
            </a:r>
            <a:r>
              <a:rPr lang="en-US" sz="4400" b="1" i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. </a:t>
            </a:r>
            <a:r>
              <a:rPr lang="bn-BD" sz="4400" b="1" i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বন্যা কি</a:t>
            </a:r>
            <a:r>
              <a:rPr lang="en-US" sz="4400" b="1" i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? </a:t>
            </a:r>
            <a:r>
              <a:rPr lang="bn-BD" sz="4400" b="1" i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বলতে পারবে।</a:t>
            </a:r>
            <a:endParaRPr lang="en-US" sz="4400" b="1" i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7128" y="3124200"/>
            <a:ext cx="819487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bn-BD" sz="4400" b="1" i="1" cap="none" spc="0" dirty="0" smtClean="0">
                <a:ln/>
                <a:solidFill>
                  <a:schemeClr val="accent3"/>
                </a:solidFill>
                <a:effectLst/>
              </a:rPr>
              <a:t>২</a:t>
            </a:r>
            <a:r>
              <a:rPr lang="en-US" sz="4400" b="1" i="1" cap="none" spc="0" dirty="0" smtClean="0">
                <a:ln/>
                <a:solidFill>
                  <a:schemeClr val="accent3"/>
                </a:solidFill>
                <a:effectLst/>
              </a:rPr>
              <a:t>. </a:t>
            </a:r>
            <a:r>
              <a:rPr lang="en-US" sz="4400" b="1" i="1" cap="none" spc="0" dirty="0" err="1" smtClean="0">
                <a:ln/>
                <a:solidFill>
                  <a:schemeClr val="accent3"/>
                </a:solidFill>
                <a:effectLst/>
              </a:rPr>
              <a:t>নদীভাঙ্গন</a:t>
            </a:r>
            <a:r>
              <a:rPr lang="en-US" sz="4400" b="1" i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en-US" sz="4400" b="1" i="1" cap="none" spc="0" dirty="0" err="1" smtClean="0">
                <a:ln/>
                <a:solidFill>
                  <a:schemeClr val="accent3"/>
                </a:solidFill>
                <a:effectLst/>
              </a:rPr>
              <a:t>সর্ম্পকে</a:t>
            </a:r>
            <a:r>
              <a:rPr lang="en-US" sz="4400" b="1" i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en-US" sz="4400" b="1" i="1" cap="none" spc="0" dirty="0" err="1" smtClean="0">
                <a:ln/>
                <a:solidFill>
                  <a:schemeClr val="accent3"/>
                </a:solidFill>
                <a:effectLst/>
              </a:rPr>
              <a:t>বলতে</a:t>
            </a:r>
            <a:r>
              <a:rPr lang="en-US" sz="4400" b="1" i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en-US" sz="4400" b="1" i="1" cap="none" spc="0" dirty="0" err="1" smtClean="0">
                <a:ln/>
                <a:solidFill>
                  <a:schemeClr val="accent3"/>
                </a:solidFill>
                <a:effectLst/>
              </a:rPr>
              <a:t>পারবে</a:t>
            </a:r>
            <a:r>
              <a:rPr lang="en-US" sz="4400" b="1" i="1" cap="none" spc="0" dirty="0" smtClean="0">
                <a:ln/>
                <a:solidFill>
                  <a:schemeClr val="accent3"/>
                </a:solidFill>
                <a:effectLst/>
              </a:rPr>
              <a:t>।</a:t>
            </a:r>
            <a:endParaRPr lang="en-US" sz="4400" b="1" i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200" y="3802559"/>
            <a:ext cx="706475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৩. </a:t>
            </a:r>
            <a:r>
              <a:rPr lang="en-US" sz="4400" b="1" i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খরা</a:t>
            </a:r>
            <a:r>
              <a:rPr lang="en-US" sz="44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4400" b="1" i="1" cap="none" spc="0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সর্ম্পকে</a:t>
            </a:r>
            <a:r>
              <a:rPr lang="en-US" sz="4400" b="1" i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4400" b="1" i="1" cap="none" spc="0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বলতে</a:t>
            </a:r>
            <a:r>
              <a:rPr lang="en-US" sz="4400" b="1" i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4400" b="1" i="1" cap="none" spc="0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পারবে</a:t>
            </a:r>
            <a:r>
              <a:rPr lang="en-US" sz="44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। </a:t>
            </a:r>
            <a:endParaRPr lang="en-US" sz="4400" b="1" i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457200" y="4495800"/>
            <a:ext cx="838200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৪. </a:t>
            </a:r>
            <a:r>
              <a:rPr lang="en-US" sz="4400" b="1" i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বন্যা</a:t>
            </a:r>
            <a:r>
              <a:rPr lang="en-US" sz="4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,</a:t>
            </a:r>
            <a:r>
              <a:rPr lang="en-US" sz="4400" b="1" i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নদীভাঙ্গন</a:t>
            </a:r>
            <a:r>
              <a:rPr lang="en-US" sz="4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4400" b="1" i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মোকাবিলায়</a:t>
            </a:r>
            <a:r>
              <a:rPr lang="en-US" sz="4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	</a:t>
            </a:r>
            <a:r>
              <a:rPr lang="en-US" sz="4400" b="1" i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করনীয়</a:t>
            </a:r>
            <a:r>
              <a:rPr lang="en-US" sz="4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4400" b="1" i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উপায়</a:t>
            </a:r>
            <a:r>
              <a:rPr lang="en-US" sz="4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	</a:t>
            </a:r>
            <a:r>
              <a:rPr lang="en-US" sz="4400" b="1" i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সর্ম্পকে</a:t>
            </a:r>
            <a:r>
              <a:rPr lang="en-US" sz="4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4400" b="1" i="1" cap="none" spc="0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বলতে</a:t>
            </a:r>
            <a:r>
              <a:rPr lang="en-US" sz="4400" b="1" i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4400" b="1" i="1" cap="none" spc="0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পারবে</a:t>
            </a:r>
            <a:r>
              <a:rPr lang="en-US" sz="4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। </a:t>
            </a:r>
            <a:endParaRPr lang="en-US" sz="4400" b="1" i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397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2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9234022"/>
              </p:ext>
            </p:extLst>
          </p:nvPr>
        </p:nvGraphicFramePr>
        <p:xfrm>
          <a:off x="2971800" y="29718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71800" y="297180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228600" y="533400"/>
            <a:ext cx="822960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বন্যা</a:t>
            </a:r>
            <a:r>
              <a:rPr lang="en-US" sz="54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 </a:t>
            </a:r>
            <a:r>
              <a:rPr lang="bn-BD" sz="5400" b="1" i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নদীভাঙ্গন ও খরা</a:t>
            </a:r>
            <a:r>
              <a:rPr lang="en-US" sz="54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 </a:t>
            </a:r>
            <a:r>
              <a:rPr lang="en-US" sz="5400" b="1" i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এর</a:t>
            </a:r>
            <a:r>
              <a:rPr lang="en-US" sz="54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 </a:t>
            </a:r>
            <a:r>
              <a:rPr lang="en-US" sz="5400" b="1" i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ভিডিও</a:t>
            </a:r>
            <a:r>
              <a:rPr lang="en-US" sz="54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 </a:t>
            </a:r>
            <a:r>
              <a:rPr lang="en-US" sz="5400" b="1" i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চিত্র</a:t>
            </a:r>
            <a:endParaRPr lang="en-US" sz="54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5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1121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shamim\Desktop\flooed in bangladash\120928165309_bd_flash_flood_north_512x288_focusbangl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956" y="0"/>
            <a:ext cx="9238156" cy="6983795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609600" y="4678740"/>
            <a:ext cx="817954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i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১নং </a:t>
            </a:r>
            <a:r>
              <a:rPr lang="en-US" sz="4800" b="1" i="1" cap="none" spc="0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শিখন</a:t>
            </a:r>
            <a:r>
              <a:rPr lang="en-US" sz="4800" b="1" i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4800" b="1" i="1" cap="none" spc="0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ফলের</a:t>
            </a:r>
            <a:r>
              <a:rPr lang="en-US" sz="4800" b="1" i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4800" b="1" i="1" cap="none" spc="0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আলোকে</a:t>
            </a:r>
            <a:r>
              <a:rPr lang="en-US" sz="4800" b="1" i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4800" b="1" i="1" cap="none" spc="0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বন্যার</a:t>
            </a:r>
            <a:r>
              <a:rPr lang="en-US" sz="4800" b="1" i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48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en-US" sz="4800" b="1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সচিত্র</a:t>
            </a:r>
            <a:r>
              <a:rPr lang="en-US" sz="48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4800" b="1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ছবি</a:t>
            </a:r>
            <a:r>
              <a:rPr lang="en-US" sz="48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endParaRPr lang="en-US" sz="4800" b="1" i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789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75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" y="-20782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3600" y="1447800"/>
            <a:ext cx="579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বন্যার</a:t>
            </a:r>
            <a:r>
              <a:rPr lang="en-US" sz="4800" b="1" i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	</a:t>
            </a:r>
            <a:r>
              <a:rPr lang="en-US" sz="4800" b="1" i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সচিত্র</a:t>
            </a:r>
            <a:r>
              <a:rPr lang="en-US" sz="4800" b="1" i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4800" b="1" i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ছবি</a:t>
            </a:r>
            <a:r>
              <a:rPr lang="en-US" sz="4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endParaRPr lang="en-US" sz="4800" b="1" i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400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50000">
              <a:srgbClr val="9CB86E"/>
            </a:gs>
            <a:gs pos="100000">
              <a:srgbClr val="156B13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855"/>
            <a:ext cx="9126414" cy="68712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33600" y="2667000"/>
            <a:ext cx="579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বন্যার</a:t>
            </a:r>
            <a:r>
              <a:rPr lang="en-US" sz="4800" b="1" i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	</a:t>
            </a:r>
            <a:r>
              <a:rPr lang="en-US" sz="4800" b="1" i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সচিত্র</a:t>
            </a:r>
            <a:r>
              <a:rPr lang="en-US" sz="4800" b="1" i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4800" b="1" i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ছবি</a:t>
            </a:r>
            <a:r>
              <a:rPr lang="en-US" sz="4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endParaRPr lang="en-US" sz="4800" b="1" i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777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2" descr="2004-09-13_Bangladesh_flood- 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779" y="0"/>
            <a:ext cx="916277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33600" y="2667000"/>
            <a:ext cx="579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বন্যার</a:t>
            </a:r>
            <a:r>
              <a:rPr lang="en-US" sz="4800" b="1" i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	</a:t>
            </a:r>
            <a:r>
              <a:rPr lang="en-US" sz="4800" b="1" i="1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সচিত্র</a:t>
            </a:r>
            <a:r>
              <a:rPr lang="en-US" sz="4800" b="1" i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4800" b="1" i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ছবি</a:t>
            </a:r>
            <a:r>
              <a:rPr lang="en-US" sz="4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endParaRPr lang="en-US" sz="4800" b="1" i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837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Documents and Settings\shamim\Desktop\flooed in bangladash\index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5382" y="0"/>
            <a:ext cx="9199382" cy="685800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622041" y="4189274"/>
            <a:ext cx="789991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২নং </a:t>
            </a:r>
            <a:r>
              <a:rPr lang="en-US" sz="5400" b="1" i="1" cap="none" spc="0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শিখন</a:t>
            </a:r>
            <a:r>
              <a:rPr lang="en-US" sz="5400" b="1" i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i="1" cap="none" spc="0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ফলের</a:t>
            </a:r>
            <a:r>
              <a:rPr lang="en-US" sz="5400" b="1" i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i="1" cap="none" spc="0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আলোকে</a:t>
            </a:r>
            <a:r>
              <a:rPr lang="en-US" sz="5400" b="1" i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endParaRPr lang="en-US" sz="5400" b="1" i="1" cap="none" spc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ctr"/>
            <a:r>
              <a:rPr lang="en-US" sz="5400" b="1" i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নদীভাঙ্গনের</a:t>
            </a:r>
            <a:r>
              <a:rPr lang="en-US" sz="5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	</a:t>
            </a:r>
            <a:r>
              <a:rPr lang="en-US" sz="5400" b="1" i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সচিত্র</a:t>
            </a:r>
            <a:r>
              <a:rPr lang="en-US" sz="5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i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ছবি</a:t>
            </a:r>
            <a:r>
              <a:rPr lang="en-US" sz="5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-</a:t>
            </a:r>
            <a:endParaRPr lang="en-US" sz="5400" b="1" i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8650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 descr="url-66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81" y="14748"/>
            <a:ext cx="9096564" cy="68881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0" y="2209800"/>
            <a:ext cx="6324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নদীভাঙ্গন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72792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3399"/>
            <a:ext cx="9144000" cy="7429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8800" y="2209800"/>
            <a:ext cx="6324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নদীভাঙ্গন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400319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75000"/>
              </a:scheme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13" descr="bangladesh_09052008_000001_river_break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0" y="2209800"/>
            <a:ext cx="6324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নদীভাঙ্গন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29888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75000"/>
              </a:schemeClr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97194" y="2967335"/>
            <a:ext cx="794961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৩নং </a:t>
            </a:r>
            <a:r>
              <a:rPr lang="en-US" sz="5400" b="1" i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শিখন</a:t>
            </a:r>
            <a:r>
              <a:rPr lang="en-US" sz="54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5400" b="1" i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ফলের</a:t>
            </a:r>
            <a:r>
              <a:rPr lang="en-US" sz="54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5400" b="1" i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আলোকে</a:t>
            </a:r>
            <a:r>
              <a:rPr lang="en-US" sz="54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en-US" sz="5400" b="1" i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en-US" sz="54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খরার</a:t>
            </a:r>
            <a:r>
              <a:rPr lang="en-US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	</a:t>
            </a:r>
            <a:r>
              <a:rPr lang="en-US" sz="54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সচিত্র</a:t>
            </a:r>
            <a:r>
              <a:rPr lang="en-US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54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ছবি</a:t>
            </a:r>
            <a:r>
              <a:rPr lang="en-US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-</a:t>
            </a:r>
            <a:endParaRPr lang="en-US" sz="54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061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8" descr="url 9990000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049514" y="2967335"/>
            <a:ext cx="50449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খরার</a:t>
            </a:r>
            <a:r>
              <a:rPr lang="en-US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	</a:t>
            </a:r>
            <a:r>
              <a:rPr lang="en-US" sz="54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সচিত্র</a:t>
            </a:r>
            <a:r>
              <a:rPr lang="en-US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54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ছবি</a:t>
            </a:r>
            <a:r>
              <a:rPr lang="en-US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-</a:t>
            </a:r>
            <a:endParaRPr lang="en-US" sz="54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26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75000"/>
              </a:schemeClr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74"/>
            <a:ext cx="9143999" cy="676165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49514" y="2967335"/>
            <a:ext cx="50449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খরার</a:t>
            </a:r>
            <a:r>
              <a:rPr lang="en-US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	</a:t>
            </a:r>
            <a:r>
              <a:rPr lang="en-US" sz="54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সচিত্র</a:t>
            </a:r>
            <a:r>
              <a:rPr lang="en-US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54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ছবি</a:t>
            </a:r>
            <a:r>
              <a:rPr lang="en-US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-</a:t>
            </a:r>
            <a:endParaRPr lang="en-US" sz="54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929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10" descr="2007-07-30__front011- 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4152" y="914400"/>
            <a:ext cx="863569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৪নং </a:t>
            </a:r>
            <a:r>
              <a:rPr lang="en-US" sz="4400" b="1" i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শিখন</a:t>
            </a:r>
            <a:r>
              <a:rPr lang="en-US" sz="44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4400" b="1" i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ফলের</a:t>
            </a:r>
            <a:r>
              <a:rPr lang="en-US" sz="44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4400" b="1" i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আলোকে</a:t>
            </a:r>
            <a:r>
              <a:rPr lang="en-US" sz="44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44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বন্যায়</a:t>
            </a:r>
            <a:r>
              <a:rPr lang="en-US" sz="4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, 	 </a:t>
            </a:r>
          </a:p>
          <a:p>
            <a:pPr algn="ctr"/>
            <a:r>
              <a:rPr lang="en-US" sz="44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করনীয়</a:t>
            </a:r>
            <a:r>
              <a:rPr lang="en-US" sz="4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4400" b="1" i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উপায়</a:t>
            </a:r>
            <a:r>
              <a:rPr lang="en-US" sz="44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44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সচিত্র</a:t>
            </a:r>
            <a:r>
              <a:rPr lang="en-US" sz="4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44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ছবি</a:t>
            </a:r>
            <a:r>
              <a:rPr lang="en-US" sz="4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-</a:t>
            </a:r>
            <a:endParaRPr lang="en-US" sz="44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408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7" descr="3693276729_715276fca0-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76" y="-1640"/>
            <a:ext cx="9147476" cy="68596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82853" y="2438400"/>
            <a:ext cx="617829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বিশুদ্ধ</a:t>
            </a:r>
            <a:r>
              <a:rPr lang="en-US" sz="60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60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পানির</a:t>
            </a:r>
            <a:r>
              <a:rPr lang="en-US" sz="60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60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ব্যবস্থা</a:t>
            </a:r>
            <a:endParaRPr lang="en-US" sz="60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734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d_7724_1363875741_783361797 -55555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" y="0"/>
            <a:ext cx="9138191" cy="5867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302515" y="2360474"/>
            <a:ext cx="653897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i="1" cap="none" spc="0" dirty="0" err="1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নদীভাঙ্গনের</a:t>
            </a:r>
            <a:r>
              <a:rPr lang="en-US" sz="6000" b="1" i="1" cap="none" spc="0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6000" b="1" i="1" cap="none" spc="0" dirty="0" err="1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করনীয়</a:t>
            </a:r>
            <a:r>
              <a:rPr lang="en-US" sz="6000" b="1" i="1" cap="none" spc="0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en-US" sz="6000" b="1" i="1" cap="none" spc="0" dirty="0" smtClean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6000" b="1" i="1" cap="none" spc="0" dirty="0" err="1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উপায়</a:t>
            </a:r>
            <a:r>
              <a:rPr lang="en-US" sz="6000" b="1" i="1" cap="none" spc="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6000" b="1" i="1" cap="none" spc="0" dirty="0" err="1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সচিত্র</a:t>
            </a:r>
            <a:r>
              <a:rPr lang="en-US" sz="6000" b="1" i="1" cap="none" spc="0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6000" b="1" i="1" cap="none" spc="0" dirty="0" err="1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ছবি</a:t>
            </a:r>
            <a:r>
              <a:rPr lang="en-US" sz="6000" b="1" i="1" cap="none" spc="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</a:t>
            </a:r>
            <a:endParaRPr lang="en-US" sz="6000" b="1" i="1" cap="none" spc="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74661" y="5846618"/>
            <a:ext cx="7822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নদীর</a:t>
            </a:r>
            <a:r>
              <a:rPr lang="en-US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54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তীরে</a:t>
            </a:r>
            <a:r>
              <a:rPr lang="en-US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54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বাঁধ</a:t>
            </a:r>
            <a:r>
              <a:rPr lang="en-US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54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নির্মান</a:t>
            </a:r>
            <a:r>
              <a:rPr lang="en-US" sz="54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54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কাজ</a:t>
            </a:r>
            <a:endParaRPr lang="en-US" sz="54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6673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1" y="-4137"/>
            <a:ext cx="9217571" cy="68621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42692" y="4198203"/>
            <a:ext cx="805861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i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নদীর</a:t>
            </a:r>
            <a:r>
              <a:rPr lang="en-US" sz="48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  <a:r>
              <a:rPr lang="en-US" sz="4800" b="1" i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তীরে</a:t>
            </a:r>
            <a:r>
              <a:rPr lang="en-US" sz="48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  <a:r>
              <a:rPr lang="en-US" sz="4800" b="1" i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ব্যাপক</a:t>
            </a:r>
            <a:r>
              <a:rPr lang="en-US" sz="48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  <a:r>
              <a:rPr lang="en-US" sz="4800" b="1" i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বৃক্ষ</a:t>
            </a:r>
            <a:r>
              <a:rPr lang="en-US" sz="48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  <a:r>
              <a:rPr lang="en-US" sz="4800" b="1" i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প্রয়োজন</a:t>
            </a:r>
            <a:endParaRPr lang="en-US" sz="48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61428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" y="1371600"/>
            <a:ext cx="8991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i="1" dirty="0" smtClean="0"/>
              <a:t>	</a:t>
            </a:r>
            <a:r>
              <a:rPr lang="en-US" sz="2800" i="1" dirty="0" err="1" smtClean="0"/>
              <a:t>বাংলাদেশ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নদী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মাতৃক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দেশ</a:t>
            </a:r>
            <a:r>
              <a:rPr lang="en-US" sz="2800" i="1" dirty="0" smtClean="0"/>
              <a:t>। </a:t>
            </a:r>
            <a:r>
              <a:rPr lang="en-US" sz="2800" i="1" dirty="0" err="1" smtClean="0"/>
              <a:t>ভৌগলিক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অবস্থার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কারনে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প্রতি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বছর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বাংলাদেশে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বন্যা</a:t>
            </a:r>
            <a:r>
              <a:rPr lang="en-US" sz="2800" i="1" dirty="0" smtClean="0"/>
              <a:t>, </a:t>
            </a:r>
            <a:r>
              <a:rPr lang="en-US" sz="2800" i="1" dirty="0" err="1" smtClean="0"/>
              <a:t>নদীভাঙ্গন</a:t>
            </a:r>
            <a:r>
              <a:rPr lang="en-US" sz="2800" i="1" dirty="0" smtClean="0"/>
              <a:t> ও </a:t>
            </a:r>
            <a:r>
              <a:rPr lang="en-US" sz="2800" i="1" dirty="0" err="1" smtClean="0"/>
              <a:t>খরা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এই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সমস্ত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সমস্যা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নিয়ে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আমরা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বেঁচে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আছি</a:t>
            </a:r>
            <a:r>
              <a:rPr lang="en-US" sz="2800" i="1" dirty="0" smtClean="0"/>
              <a:t>। </a:t>
            </a:r>
            <a:r>
              <a:rPr lang="en-US" sz="2800" i="1" dirty="0" err="1" smtClean="0"/>
              <a:t>উন্নয়নের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বর্তমান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পর্যায়ে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এই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সমস্ত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সমস্যা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সমূহ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পুরোপুরি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নিয়ন্ত্রণ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করা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সম্ভব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নয়</a:t>
            </a:r>
            <a:r>
              <a:rPr lang="en-US" sz="2800" i="1" dirty="0" smtClean="0"/>
              <a:t>। </a:t>
            </a:r>
            <a:r>
              <a:rPr lang="en-US" sz="2800" i="1" dirty="0" err="1" smtClean="0"/>
              <a:t>বর্তমানে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আমরা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স্বল্প</a:t>
            </a:r>
            <a:r>
              <a:rPr lang="en-US" sz="2800" i="1" dirty="0" smtClean="0"/>
              <a:t> ও </a:t>
            </a:r>
            <a:r>
              <a:rPr lang="en-US" sz="2800" i="1" dirty="0" err="1" smtClean="0"/>
              <a:t>মাঝারি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মেয়াদী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প্রস্তুতি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অবলম্বন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করতে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পারি</a:t>
            </a:r>
            <a:r>
              <a:rPr lang="en-US" sz="2800" i="1" dirty="0" smtClean="0"/>
              <a:t>।</a:t>
            </a:r>
            <a:endParaRPr lang="en-US" sz="2800" i="1" dirty="0"/>
          </a:p>
        </p:txBody>
      </p:sp>
      <p:sp>
        <p:nvSpPr>
          <p:cNvPr id="3" name="Rectangle 2"/>
          <p:cNvSpPr/>
          <p:nvPr/>
        </p:nvSpPr>
        <p:spPr>
          <a:xfrm>
            <a:off x="2618580" y="152400"/>
            <a:ext cx="3906840" cy="110799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দলীয়</a:t>
            </a:r>
            <a:r>
              <a:rPr lang="en-US" sz="66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66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কাজ</a:t>
            </a:r>
            <a:endParaRPr lang="en-US" sz="66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3581400"/>
            <a:ext cx="1361271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 smtClean="0">
                <a:ln/>
                <a:solidFill>
                  <a:srgbClr val="FF0000"/>
                </a:solidFill>
                <a:effectLst/>
              </a:rPr>
              <a:t>প্রশ্ন</a:t>
            </a:r>
            <a:r>
              <a:rPr lang="en-US" sz="5400" b="1" cap="none" spc="0" dirty="0" smtClean="0">
                <a:ln/>
                <a:solidFill>
                  <a:srgbClr val="FF0000"/>
                </a:solidFill>
                <a:effectLst/>
              </a:rPr>
              <a:t>-</a:t>
            </a:r>
            <a:endParaRPr lang="en-US" sz="54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55944" y="4370594"/>
            <a:ext cx="565731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১. </a:t>
            </a:r>
            <a:r>
              <a:rPr lang="en-US" sz="3600" b="1" i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বন্যা</a:t>
            </a:r>
            <a:r>
              <a:rPr lang="en-US" sz="36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600" b="1" i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কোন</a:t>
            </a:r>
            <a:r>
              <a:rPr lang="en-US" sz="36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600" b="1" i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কোন</a:t>
            </a:r>
            <a:r>
              <a:rPr lang="en-US" sz="36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600" b="1" i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মাসে</a:t>
            </a:r>
            <a:r>
              <a:rPr lang="en-US" sz="36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600" b="1" i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হয়</a:t>
            </a:r>
            <a:r>
              <a:rPr lang="en-US" sz="36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।</a:t>
            </a:r>
            <a:endParaRPr lang="en-US" sz="36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79098" y="4945559"/>
            <a:ext cx="645721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২. </a:t>
            </a:r>
            <a:r>
              <a:rPr lang="en-US" sz="36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নদীভাঙ্গন</a:t>
            </a:r>
            <a:r>
              <a:rPr lang="en-US" sz="36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6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প্রতিরোধে</a:t>
            </a:r>
            <a:r>
              <a:rPr lang="en-US" sz="36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6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তোমাদের</a:t>
            </a:r>
            <a:r>
              <a:rPr lang="en-US" sz="36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en-US" sz="36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করনীয়</a:t>
            </a:r>
            <a:r>
              <a:rPr lang="en-US" sz="36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36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কি</a:t>
            </a:r>
            <a:r>
              <a:rPr lang="en-US" sz="36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en-US" sz="36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71600" y="6059269"/>
            <a:ext cx="532549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৩. </a:t>
            </a:r>
            <a:r>
              <a:rPr lang="en-US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খরা</a:t>
            </a:r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কেন</a:t>
            </a:r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হয়</a:t>
            </a:r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ব্যাখ্যা</a:t>
            </a:r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কর</a:t>
            </a:r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।</a:t>
            </a:r>
            <a:endParaRPr lang="en-U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016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9" grpId="0" animBg="1"/>
      <p:bldP spid="10" grpId="0"/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96276" y="263604"/>
            <a:ext cx="2951449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মূল্যয়ন</a:t>
            </a:r>
            <a:r>
              <a:rPr lang="en-US" sz="6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-</a:t>
            </a:r>
            <a:endParaRPr lang="en-US" sz="6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8600" y="3726359"/>
            <a:ext cx="359104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৪. </a:t>
            </a:r>
            <a:r>
              <a:rPr lang="en-US" sz="4400" b="1" i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জলবায়ু</a:t>
            </a:r>
            <a:r>
              <a:rPr lang="en-US" sz="4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4400" b="1" i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কি</a:t>
            </a:r>
            <a:r>
              <a:rPr lang="en-US" sz="4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en-US" sz="4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3161" y="4495800"/>
            <a:ext cx="883767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৫. </a:t>
            </a:r>
            <a:r>
              <a:rPr lang="en-US" sz="40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বাংলাদেশের</a:t>
            </a:r>
            <a:r>
              <a:rPr lang="en-US" sz="40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40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প্রধান</a:t>
            </a:r>
            <a:r>
              <a:rPr lang="en-US" sz="40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৩টি </a:t>
            </a:r>
            <a:r>
              <a:rPr lang="en-US" sz="40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নদীর</a:t>
            </a:r>
            <a:r>
              <a:rPr lang="en-US" sz="40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40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নাম</a:t>
            </a:r>
            <a:r>
              <a:rPr lang="en-US" sz="40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4000" b="1" i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লিখ</a:t>
            </a:r>
            <a:r>
              <a:rPr lang="en-US" sz="40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।</a:t>
            </a:r>
            <a:endParaRPr lang="en-US" sz="40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2956918"/>
            <a:ext cx="27767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৩. </a:t>
            </a:r>
            <a:r>
              <a:rPr lang="en-US" sz="4400" b="1" i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খরা</a:t>
            </a:r>
            <a:r>
              <a:rPr lang="en-US" sz="44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4400" b="1" i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কি</a:t>
            </a:r>
            <a:r>
              <a:rPr lang="en-US" sz="4400" b="1" i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?</a:t>
            </a:r>
            <a:endParaRPr lang="en-US" sz="4400" b="1" i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8600" y="2286000"/>
            <a:ext cx="855394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i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২. </a:t>
            </a:r>
            <a:r>
              <a:rPr lang="en-US" sz="4000" b="1" i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কোন</a:t>
            </a:r>
            <a:r>
              <a:rPr lang="en-US" sz="4000" b="1" i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4000" b="1" i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কোন</a:t>
            </a:r>
            <a:r>
              <a:rPr lang="en-US" sz="4000" b="1" i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4000" b="1" i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নদীতীরে</a:t>
            </a:r>
            <a:r>
              <a:rPr lang="en-US" sz="4000" b="1" i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4000" b="1" i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ভাঙ্গন</a:t>
            </a:r>
            <a:r>
              <a:rPr lang="en-US" sz="4000" b="1" i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4000" b="1" i="1" cap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সর্বাধিক</a:t>
            </a:r>
            <a:r>
              <a:rPr lang="en-US" sz="4000" b="1" i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?</a:t>
            </a:r>
            <a:endParaRPr lang="en-US" sz="4000" b="1" i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4800" y="1524000"/>
            <a:ext cx="288572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১. </a:t>
            </a:r>
            <a:r>
              <a:rPr lang="en-US" sz="4400" b="1" i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বন্যা</a:t>
            </a:r>
            <a:r>
              <a:rPr lang="en-US" sz="4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4400" b="1" i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কি</a:t>
            </a:r>
            <a:r>
              <a:rPr lang="en-US" sz="4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en-US" sz="4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6766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12" grpId="0"/>
      <p:bldP spid="13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34849" y="685800"/>
            <a:ext cx="447430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বাড়ীর</a:t>
            </a:r>
            <a:r>
              <a:rPr lang="en-US" sz="7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72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কাজ</a:t>
            </a:r>
            <a:endParaRPr lang="en-US" sz="7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4226" y="2753142"/>
            <a:ext cx="7507183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just"/>
            <a:r>
              <a:rPr lang="en-US" sz="4400" b="1" i="1" cap="none" spc="0" dirty="0" err="1" smtClean="0">
                <a:ln/>
                <a:solidFill>
                  <a:srgbClr val="FF0000"/>
                </a:solidFill>
                <a:effectLst/>
              </a:rPr>
              <a:t>বাংলাদেশে</a:t>
            </a:r>
            <a:r>
              <a:rPr lang="en-US" sz="4400" b="1" i="1" cap="none" spc="0" dirty="0" smtClean="0">
                <a:ln/>
                <a:solidFill>
                  <a:srgbClr val="FF0000"/>
                </a:solidFill>
                <a:effectLst/>
              </a:rPr>
              <a:t> </a:t>
            </a:r>
            <a:r>
              <a:rPr lang="en-US" sz="4400" b="1" i="1" cap="none" spc="0" dirty="0" err="1" smtClean="0">
                <a:ln/>
                <a:solidFill>
                  <a:srgbClr val="FF0000"/>
                </a:solidFill>
                <a:effectLst/>
              </a:rPr>
              <a:t>বন্যা</a:t>
            </a:r>
            <a:r>
              <a:rPr lang="en-US" sz="4400" b="1" i="1" cap="none" spc="0" dirty="0" smtClean="0">
                <a:ln/>
                <a:solidFill>
                  <a:srgbClr val="FF0000"/>
                </a:solidFill>
                <a:effectLst/>
              </a:rPr>
              <a:t> </a:t>
            </a:r>
            <a:r>
              <a:rPr lang="en-US" sz="4400" b="1" i="1" cap="none" spc="0" dirty="0" err="1" smtClean="0">
                <a:ln/>
                <a:solidFill>
                  <a:srgbClr val="FF0000"/>
                </a:solidFill>
                <a:effectLst/>
              </a:rPr>
              <a:t>মোকাবিলায়</a:t>
            </a:r>
            <a:r>
              <a:rPr lang="en-US" sz="4400" b="1" i="1" cap="none" spc="0" dirty="0" smtClean="0">
                <a:ln/>
                <a:solidFill>
                  <a:srgbClr val="FF0000"/>
                </a:solidFill>
                <a:effectLst/>
              </a:rPr>
              <a:t> </a:t>
            </a:r>
          </a:p>
          <a:p>
            <a:pPr algn="just"/>
            <a:r>
              <a:rPr lang="en-US" sz="4400" b="1" i="1" cap="none" spc="0" dirty="0" err="1" smtClean="0">
                <a:ln/>
                <a:solidFill>
                  <a:srgbClr val="FF0000"/>
                </a:solidFill>
                <a:effectLst/>
              </a:rPr>
              <a:t>বন্যাপূর্ব</a:t>
            </a:r>
            <a:r>
              <a:rPr lang="en-US" sz="4400" b="1" i="1" cap="none" spc="0" dirty="0" smtClean="0">
                <a:ln/>
                <a:solidFill>
                  <a:srgbClr val="FF0000"/>
                </a:solidFill>
                <a:effectLst/>
              </a:rPr>
              <a:t> ও </a:t>
            </a:r>
            <a:r>
              <a:rPr lang="en-US" sz="4400" b="1" i="1" cap="none" spc="0" dirty="0" err="1" smtClean="0">
                <a:ln/>
                <a:solidFill>
                  <a:srgbClr val="FF0000"/>
                </a:solidFill>
                <a:effectLst/>
              </a:rPr>
              <a:t>বন্যা</a:t>
            </a:r>
            <a:r>
              <a:rPr lang="en-US" sz="4400" b="1" i="1" cap="none" spc="0" dirty="0" smtClean="0">
                <a:ln/>
                <a:solidFill>
                  <a:srgbClr val="FF0000"/>
                </a:solidFill>
                <a:effectLst/>
              </a:rPr>
              <a:t>  </a:t>
            </a:r>
            <a:r>
              <a:rPr lang="en-US" sz="4400" b="1" i="1" cap="none" spc="0" dirty="0" err="1" smtClean="0">
                <a:ln/>
                <a:solidFill>
                  <a:srgbClr val="FF0000"/>
                </a:solidFill>
                <a:effectLst/>
              </a:rPr>
              <a:t>কালীন</a:t>
            </a:r>
            <a:r>
              <a:rPr lang="en-US" sz="4400" b="1" i="1" cap="none" spc="0" dirty="0" smtClean="0">
                <a:ln/>
                <a:solidFill>
                  <a:srgbClr val="FF0000"/>
                </a:solidFill>
                <a:effectLst/>
              </a:rPr>
              <a:t> </a:t>
            </a:r>
            <a:r>
              <a:rPr lang="en-US" sz="4400" b="1" i="1" cap="none" spc="0" dirty="0" err="1" smtClean="0">
                <a:ln/>
                <a:solidFill>
                  <a:srgbClr val="FF0000"/>
                </a:solidFill>
                <a:effectLst/>
              </a:rPr>
              <a:t>করনীয়</a:t>
            </a:r>
            <a:r>
              <a:rPr lang="en-US" sz="4400" b="1" i="1" cap="none" spc="0" dirty="0" smtClean="0">
                <a:ln/>
                <a:solidFill>
                  <a:srgbClr val="FF0000"/>
                </a:solidFill>
                <a:effectLst/>
              </a:rPr>
              <a:t> </a:t>
            </a:r>
          </a:p>
          <a:p>
            <a:pPr algn="just"/>
            <a:r>
              <a:rPr lang="en-US" sz="4400" b="1" i="1" cap="none" spc="0" dirty="0" err="1" smtClean="0">
                <a:ln/>
                <a:solidFill>
                  <a:srgbClr val="FF0000"/>
                </a:solidFill>
                <a:effectLst/>
              </a:rPr>
              <a:t>উপায়</a:t>
            </a:r>
            <a:r>
              <a:rPr lang="en-US" sz="4400" b="1" i="1" cap="none" spc="0" dirty="0" smtClean="0">
                <a:ln/>
                <a:solidFill>
                  <a:srgbClr val="FF0000"/>
                </a:solidFill>
                <a:effectLst/>
              </a:rPr>
              <a:t> </a:t>
            </a:r>
            <a:r>
              <a:rPr lang="en-US" sz="4400" b="1" i="1" cap="none" spc="0" dirty="0" err="1" smtClean="0">
                <a:ln/>
                <a:solidFill>
                  <a:srgbClr val="FF0000"/>
                </a:solidFill>
                <a:effectLst/>
              </a:rPr>
              <a:t>সমূহ</a:t>
            </a:r>
            <a:r>
              <a:rPr lang="en-US" sz="4400" b="1" i="1" cap="none" spc="0" dirty="0" smtClean="0">
                <a:ln/>
                <a:solidFill>
                  <a:srgbClr val="FF0000"/>
                </a:solidFill>
                <a:effectLst/>
              </a:rPr>
              <a:t> </a:t>
            </a:r>
            <a:r>
              <a:rPr lang="en-US" sz="4400" b="1" i="1" cap="none" spc="0" dirty="0" err="1" smtClean="0">
                <a:ln/>
                <a:solidFill>
                  <a:srgbClr val="FF0000"/>
                </a:solidFill>
                <a:effectLst/>
              </a:rPr>
              <a:t>লিখ</a:t>
            </a:r>
            <a:r>
              <a:rPr lang="en-US" sz="4400" b="1" i="1" cap="none" spc="0" dirty="0" smtClean="0">
                <a:ln/>
                <a:solidFill>
                  <a:srgbClr val="FF0000"/>
                </a:solidFill>
                <a:effectLst/>
              </a:rPr>
              <a:t>।</a:t>
            </a:r>
            <a:endParaRPr lang="en-US" sz="4400" b="1" i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2057400" y="152400"/>
            <a:ext cx="5334000" cy="1828800"/>
          </a:xfrm>
          <a:prstGeom prst="horizontalScrol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orizontal Scroll 6"/>
          <p:cNvSpPr/>
          <p:nvPr/>
        </p:nvSpPr>
        <p:spPr>
          <a:xfrm>
            <a:off x="1586345" y="713509"/>
            <a:ext cx="6553200" cy="1686342"/>
          </a:xfrm>
          <a:prstGeom prst="horizontalScrol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6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0324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 rot="18895755">
            <a:off x="-466592" y="1516734"/>
            <a:ext cx="48830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সকলকে</a:t>
            </a:r>
            <a:r>
              <a:rPr lang="en-US" sz="5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2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ধন্যবাদ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2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 rot="18987273">
            <a:off x="5120530" y="4459728"/>
            <a:ext cx="42082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আল্লাহ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হাফেজ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838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825</TotalTime>
  <Words>217</Words>
  <Application>Microsoft Office PowerPoint</Application>
  <PresentationFormat>On-screen Show (4:3)</PresentationFormat>
  <Paragraphs>64</Paragraphs>
  <Slides>27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Angles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100</cp:revision>
  <dcterms:created xsi:type="dcterms:W3CDTF">2006-08-16T00:00:00Z</dcterms:created>
  <dcterms:modified xsi:type="dcterms:W3CDTF">2013-09-24T04:18:58Z</dcterms:modified>
</cp:coreProperties>
</file>